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7" r:id="rId2"/>
    <p:sldId id="258" r:id="rId3"/>
    <p:sldId id="343" r:id="rId4"/>
    <p:sldId id="344" r:id="rId5"/>
    <p:sldId id="345" r:id="rId6"/>
    <p:sldId id="346" r:id="rId7"/>
    <p:sldId id="347" r:id="rId8"/>
    <p:sldId id="348" r:id="rId9"/>
    <p:sldId id="259" r:id="rId10"/>
    <p:sldId id="352" r:id="rId11"/>
    <p:sldId id="260" r:id="rId12"/>
    <p:sldId id="324" r:id="rId13"/>
    <p:sldId id="336" r:id="rId14"/>
    <p:sldId id="262" r:id="rId15"/>
    <p:sldId id="263" r:id="rId16"/>
    <p:sldId id="282" r:id="rId17"/>
    <p:sldId id="283" r:id="rId18"/>
    <p:sldId id="284" r:id="rId19"/>
    <p:sldId id="264" r:id="rId20"/>
    <p:sldId id="265" r:id="rId21"/>
    <p:sldId id="350" r:id="rId22"/>
    <p:sldId id="266" r:id="rId23"/>
    <p:sldId id="267" r:id="rId24"/>
    <p:sldId id="317" r:id="rId25"/>
    <p:sldId id="319" r:id="rId26"/>
    <p:sldId id="318" r:id="rId27"/>
    <p:sldId id="320" r:id="rId28"/>
    <p:sldId id="308" r:id="rId29"/>
    <p:sldId id="342" r:id="rId30"/>
    <p:sldId id="294" r:id="rId31"/>
    <p:sldId id="268" r:id="rId32"/>
    <p:sldId id="279" r:id="rId33"/>
    <p:sldId id="286" r:id="rId34"/>
    <p:sldId id="314" r:id="rId35"/>
    <p:sldId id="351" r:id="rId36"/>
    <p:sldId id="272" r:id="rId37"/>
    <p:sldId id="353" r:id="rId38"/>
    <p:sldId id="338" r:id="rId39"/>
    <p:sldId id="341" r:id="rId40"/>
    <p:sldId id="340" r:id="rId41"/>
    <p:sldId id="339" r:id="rId42"/>
    <p:sldId id="326" r:id="rId43"/>
    <p:sldId id="274" r:id="rId44"/>
    <p:sldId id="275" r:id="rId45"/>
    <p:sldId id="337" r:id="rId46"/>
    <p:sldId id="277" r:id="rId47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196F"/>
    <a:srgbClr val="FBDDED"/>
    <a:srgbClr val="006F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036" autoAdjust="0"/>
  </p:normalViewPr>
  <p:slideViewPr>
    <p:cSldViewPr>
      <p:cViewPr varScale="1">
        <p:scale>
          <a:sx n="66" d="100"/>
          <a:sy n="66" d="100"/>
        </p:scale>
        <p:origin x="-882" y="-102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nên</a:t>
            </a:r>
            <a:r>
              <a:rPr lang="en-US" baseline="0" smtClean="0"/>
              <a:t> cho HS tìm trong sách trước rồi đối chiếu với bài trên slide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3024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</a:t>
            </a:r>
            <a:r>
              <a:rPr lang="en-US" baseline="0" smtClean="0"/>
              <a:t> c</a:t>
            </a:r>
            <a:r>
              <a:rPr lang="en-US" smtClean="0"/>
              <a:t>hú</a:t>
            </a:r>
            <a:r>
              <a:rPr lang="en-US" baseline="0" smtClean="0"/>
              <a:t> ý HD cho HS hiểu ý nghĩa của dấu ngoặc kép.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chú</a:t>
            </a:r>
            <a:r>
              <a:rPr lang="en-US" baseline="0" smtClean="0"/>
              <a:t> ý minh hoạ từ lẫy cho HS hiểu bằng việc mô tả em bé lẫy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Ôn</a:t>
            </a:r>
            <a:r>
              <a:rPr lang="en-US" baseline="0" smtClean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Hay còn</a:t>
            </a:r>
            <a:r>
              <a:rPr lang="en-US" baseline="0" smtClean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4.jpg"/><Relationship Id="rId7" Type="http://schemas.openxmlformats.org/officeDocument/2006/relationships/slide" Target="slide8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slide" Target="slide3.xml"/><Relationship Id="rId10" Type="http://schemas.openxmlformats.org/officeDocument/2006/relationships/image" Target="../media/image5.png"/><Relationship Id="rId4" Type="http://schemas.openxmlformats.org/officeDocument/2006/relationships/slide" Target="slide4.xml"/><Relationship Id="rId9" Type="http://schemas.openxmlformats.org/officeDocument/2006/relationships/slide" Target="slide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</a:t>
            </a:r>
            <a:r>
              <a:rPr lang="en-US" sz="10600" b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VIỆT </a:t>
            </a:r>
            <a:r>
              <a:rPr lang="en-US" sz="10600" b="1" smtClean="0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  <a:endParaRPr lang="en-US" sz="10600" b="1">
              <a:solidFill>
                <a:schemeClr val="bg1"/>
              </a:solidFill>
              <a:latin typeface=".VnArial" pitchFamily="34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610"/>
            <a:ext cx="12177145" cy="684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478" y="2637705"/>
            <a:ext cx="1655299" cy="3997299"/>
          </a:xfrm>
          <a:prstGeom prst="rect">
            <a:avLst/>
          </a:prstGeom>
        </p:spPr>
      </p:pic>
      <p:sp>
        <p:nvSpPr>
          <p:cNvPr id="6" name="Google Shape;54;p13"/>
          <p:cNvSpPr txBox="1">
            <a:spLocks/>
          </p:cNvSpPr>
          <p:nvPr/>
        </p:nvSpPr>
        <p:spPr>
          <a:xfrm>
            <a:off x="4486419" y="771933"/>
            <a:ext cx="8223900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80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80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38</a:t>
            </a:r>
            <a:r>
              <a:rPr lang="vi-VN" sz="80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vi-VN" sz="115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/>
            </a:r>
            <a:br>
              <a:rPr lang="vi-VN" sz="115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115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ai  ay  ây</a:t>
            </a:r>
            <a:endParaRPr lang="vi-VN" sz="115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89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24549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24431" y="27295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21244" y="27295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25738" y="4063085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5253838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ay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739235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ây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24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71119" y="1513939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8919" y="390720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47469" y="390720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ay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64968" y="390720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ây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66044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42669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52569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08969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1150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52055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  <a:endParaRPr lang="en-US" sz="11500">
              <a:solidFill>
                <a:srgbClr val="00B0F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61955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  <a:endParaRPr lang="en-US" sz="11500">
              <a:solidFill>
                <a:srgbClr val="00B0F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7690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096191" y="53523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lái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428398" y="53523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nảy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04759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148451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ậy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962367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lẫy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78339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667159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814103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ay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569910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ay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647383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ây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415985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ây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6" name="Picture 2" descr="Bài Tarot Kèm Túi Đựng Bài Và Khăn Trải – Bài Bói Tarot Chính Hãng miDoctor  | miDoctor | Tik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1" y="532468"/>
            <a:ext cx="4039531" cy="403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85"/>
          <a:stretch/>
        </p:blipFill>
        <p:spPr>
          <a:xfrm>
            <a:off x="4345266" y="499811"/>
            <a:ext cx="7666112" cy="4039531"/>
          </a:xfrm>
          <a:prstGeom prst="rect">
            <a:avLst/>
          </a:prstGeom>
        </p:spPr>
      </p:pic>
      <p:pic>
        <p:nvPicPr>
          <p:cNvPr id="1028" name="Picture 4" descr="Lái xe du lịch Thành phố Hồ Chí Minh: Làm sao để chọn được tài xế tốt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525" y="405350"/>
            <a:ext cx="5725019" cy="429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Quá trình cây nảy mầm lớn lên - YouTub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16" y="507068"/>
            <a:ext cx="7407373" cy="416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rẻ tập cầm nắm đồ vật: Cột mốc phát triển quan trọng của bé | Vinmec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516" y="521582"/>
            <a:ext cx="6249971" cy="416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ẮP ĐẬY THỨC ĂN TRÒN NHỰA CÓ NÚM TP6972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520" y="405349"/>
            <a:ext cx="3658599" cy="426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ập tin:Lồng bàn (cặp lồng) đậy mâm cơm, tháng 5 năm 2018 (1).jpg –  Wikipedia tiếng Việ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967" y="405348"/>
            <a:ext cx="4786952" cy="426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é mấy tháng biết lẫy: 4 dấu hiệu bố mẹ cần nằm lò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159" y="398091"/>
            <a:ext cx="6494318" cy="432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3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 txBox="1">
            <a:spLocks/>
          </p:cNvSpPr>
          <p:nvPr/>
        </p:nvSpPr>
        <p:spPr>
          <a:xfrm>
            <a:off x="5739913" y="2408237"/>
            <a:ext cx="65132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smtClean="0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  <a:endParaRPr lang="en-US" sz="9600" b="1">
              <a:solidFill>
                <a:srgbClr val="0070C0"/>
              </a:solidFill>
              <a:latin typeface="DomCasual" pitchFamily="18" charset="0"/>
              <a:ea typeface="DomCasual" pitchFamily="18" charset="0"/>
              <a:cs typeface="DomCasua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273" y="4724400"/>
            <a:ext cx="12217401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724549" y="6858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24431" y="18913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121244" y="18913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25738" y="3224885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253838" y="6858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ay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739235" y="6858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ây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72099" y="5130077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chùm vải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823869" y="5135704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Picture 2" descr="Vải thiều Lục Ngạn được cấp bằng bảo hộ chỉ dẫn địa lý tại Nhật Bản | Báo  Dân tộc và Phát triể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182" y="366560"/>
            <a:ext cx="6451937" cy="41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439505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máy cày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37869" y="5439505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ay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564910" y="5439505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ay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0" name="Picture 2" descr="Kinh nghiệm chọn mua máy cày cũ - Máy nông ngư nghiệp - Cơ khí Hồng K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188" y="381000"/>
            <a:ext cx="8327300" cy="468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113088" y="556448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ám mây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539931" y="5564481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ây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6" descr="hình ảnh : đám mây, Bầu trời, Ánh sáng mặt trời, không khí, Ban ngày,  Cumulus, màu xanh da trời, trời xanh, mây che phủ, Đám mây, Bạch cầu, Hiện  tượng k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719" y="359229"/>
            <a:ext cx="6781800" cy="452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7278163" y="471909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ám mây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489553" y="471909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máy cày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704511" y="4719095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chùm vải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Vải thiều Lục Ngạn được cấp bằng bảo hộ chỉ dẫn địa lý tại Nhật Bản | Báo  Dân tộc và Phát triể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50" y="1905000"/>
            <a:ext cx="3310864" cy="211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inh nghiệm chọn mua máy cày cũ - Máy nông ngư nghiệp - Cơ khí Hồng K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538" y="1912257"/>
            <a:ext cx="3767030" cy="211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ình ảnh : đám mây, Bầu trời, Ánh sáng mặt trời, không khí, Ban ngày,  Cumulus, màu xanh da trời, trời xanh, mây che phủ, Đám mây, Bạch cầu, Hiện  tượng khí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135" y="1912257"/>
            <a:ext cx="3178429" cy="211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70023" y="278015"/>
            <a:ext cx="3448696" cy="941185"/>
            <a:chOff x="63500" y="1429216"/>
            <a:chExt cx="2592937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47222" r="50000" b="30278"/>
          <a:stretch/>
        </p:blipFill>
        <p:spPr>
          <a:xfrm>
            <a:off x="7283675" y="1182519"/>
            <a:ext cx="2575764" cy="2485098"/>
          </a:xfrm>
          <a:prstGeom prst="rect">
            <a:avLst/>
          </a:prstGeom>
        </p:spPr>
      </p:pic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73" b="78056"/>
          <a:stretch/>
        </p:blipFill>
        <p:spPr>
          <a:xfrm>
            <a:off x="4742386" y="1304925"/>
            <a:ext cx="2537319" cy="2423738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58" t="-2222" b="78056"/>
          <a:stretch/>
        </p:blipFill>
        <p:spPr>
          <a:xfrm>
            <a:off x="2111634" y="1090478"/>
            <a:ext cx="2672822" cy="2669179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8" t="45682" r="24191" b="30033"/>
          <a:stretch/>
        </p:blipFill>
        <p:spPr>
          <a:xfrm>
            <a:off x="2192666" y="3646362"/>
            <a:ext cx="2665535" cy="2682233"/>
          </a:xfrm>
          <a:prstGeom prst="rect">
            <a:avLst/>
          </a:prstGeom>
        </p:spPr>
      </p:pic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8" t="20833" r="24453" b="54167"/>
          <a:stretch/>
        </p:blipFill>
        <p:spPr>
          <a:xfrm>
            <a:off x="7283675" y="3606868"/>
            <a:ext cx="2638499" cy="2761220"/>
          </a:xfrm>
          <a:prstGeom prst="rect">
            <a:avLst/>
          </a:prstGeom>
        </p:spPr>
      </p:pic>
      <p:pic>
        <p:nvPicPr>
          <p:cNvPr id="18" name="Picture 17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78" r="75373" b="8056"/>
          <a:stretch/>
        </p:blipFill>
        <p:spPr>
          <a:xfrm>
            <a:off x="4742387" y="3790950"/>
            <a:ext cx="2537319" cy="2393057"/>
          </a:xfrm>
          <a:prstGeom prst="rect">
            <a:avLst/>
          </a:prstGeom>
        </p:spPr>
      </p:pic>
      <p:pic>
        <p:nvPicPr>
          <p:cNvPr id="3074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77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7281793" y="5867400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ám mây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493183" y="5867400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máy cày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-700881" y="5867399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chùm vải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81" y="3962400"/>
            <a:ext cx="12217401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047" y="-229886"/>
            <a:ext cx="6673273" cy="463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 txBox="1">
            <a:spLocks/>
          </p:cNvSpPr>
          <p:nvPr/>
        </p:nvSpPr>
        <p:spPr>
          <a:xfrm>
            <a:off x="5739913" y="2408237"/>
            <a:ext cx="65132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smtClean="0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Giải lao</a:t>
            </a:r>
            <a:endParaRPr lang="en-US" sz="9600" b="1">
              <a:solidFill>
                <a:srgbClr val="0070C0"/>
              </a:solidFill>
              <a:latin typeface="DomCasual" pitchFamily="18" charset="0"/>
              <a:ea typeface="DomCasual" pitchFamily="18" charset="0"/>
              <a:cs typeface="DomCasua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68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949244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453768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 smtClean="0">
                <a:solidFill>
                  <a:srgbClr val="FF0000"/>
                </a:solidFill>
                <a:latin typeface="HP001 4 hàng" pitchFamily="34" charset="0"/>
              </a:rPr>
              <a:t>ai 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85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AI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085" y="102155"/>
            <a:ext cx="12040393" cy="4458176"/>
          </a:xfr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757620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460909" y="1628776"/>
            <a:ext cx="8374922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a⌐</a:t>
            </a:r>
          </a:p>
        </p:txBody>
      </p:sp>
    </p:spTree>
    <p:extLst>
      <p:ext uri="{BB962C8B-B14F-4D97-AF65-F5344CB8AC3E}">
        <p14:creationId xmlns:p14="http://schemas.microsoft.com/office/powerpoint/2010/main" val="184272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AY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512" y="78502"/>
            <a:ext cx="10040938" cy="4978559"/>
          </a:xfrm>
        </p:spPr>
      </p:pic>
    </p:spTree>
    <p:extLst>
      <p:ext uri="{BB962C8B-B14F-4D97-AF65-F5344CB8AC3E}">
        <p14:creationId xmlns:p14="http://schemas.microsoft.com/office/powerpoint/2010/main" val="128304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229615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446577" y="1628776"/>
            <a:ext cx="8610600" cy="892532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â</a:t>
            </a:r>
            <a:r>
              <a:rPr lang="en-US" sz="28600" smtClean="0">
                <a:solidFill>
                  <a:srgbClr val="FF0000"/>
                </a:solidFill>
                <a:latin typeface="HP001 4 hàng" pitchFamily="34" charset="0"/>
              </a:rPr>
              <a:t>⌐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  <a:p>
            <a:r>
              <a:rPr lang="el-GR" sz="2860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2860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93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ÂY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797" y="9985"/>
            <a:ext cx="10952830" cy="547641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1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954773"/>
              </p:ext>
            </p:extLst>
          </p:nvPr>
        </p:nvGraphicFramePr>
        <p:xfrm>
          <a:off x="215396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281860" y="118316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28700" smtClean="0">
                <a:solidFill>
                  <a:srgbClr val="FF0000"/>
                </a:solidFill>
                <a:latin typeface="HP001 4 hàng" pitchFamily="34" charset="0"/>
              </a:rPr>
              <a:t>vải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10459" y="-174498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01679" y="-132654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77429" y="-2133134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46579" y="-227076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086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86684E-6 -7.40741E-7 L 0.00574 -0.01481 L 0.01252 -0.02778 L 0.01984 -0.03981 L 0.02767 -0.04722 L 0.03707 -0.05185 L 0.04281 -0.05185 L 0.04856 -0.04629 L 0.05221 -0.03704 L 0.05482 -0.02407 L 0.05587 -0.00648 L 0.05639 0.03889 L 0.05743 0.07222 L 0.06161 0.1 L 0.0684 0.12408 L 0.0778 0.13982 L 0.08511 0.14722 L 0.09712 0.14815 L 0.10861 0.14074 L 0.11957 0.12593 L 0.13054 0.09537 L 0.13681 0.06111 L 0.13994 0.02778 L 0.13837 -0.01389 L 0.1342 -0.03611 L 0.12845 -0.05 L 0.12114 -0.0537 L 0.11644 -0.05185 L 0.11331 -0.04352 L 0.11331 -0.03611 L 0.11696 -0.02407 L 0.12062 -0.01666 L 0.12793 -0.01018 L 0.13733 -0.00741 L 0.14725 -0.00648 L 0.16135 -0.01018 L 0.17232 -0.01481 L 0.18067 -0.025 L 0.19059 -0.04074 L 0.20208 -0.05 L 0.21461 -0.05463 L 0.22401 -0.05185 L 0.23498 -0.04166 L 0.21722 -0.0537 L 0.20991 -0.05278 L 0.19634 -0.04629 L 0.19007 -0.03981 L 0.18067 -0.02315 L 0.17232 -0.00278 L 0.16814 0.01852 L 0.16709 0.05185 L 0.16971 0.08056 L 0.17702 0.10834 L 0.18955 0.13148 L 0.20365 0.14352 L 0.21514 0.1463 L 0.2261 0.13982 L 0.2402 0.12037 L 0.25012 0.09722 L 0.25326 0.06852 L 0.25378 0.04259 L 0.25221 0.01389 L 0.24908 -0.00741 L 0.24386 -0.025 L 0.23916 -0.03518 L 0.23237 -0.04352 " pathEditMode="relative" ptsTypes="AAAAAAAAAAAAAAAAAAAAAAAAAAAAAAAAAAAAAAAAAAAAAAAAAAAAAAAAAAAAAAAAAA">
                                      <p:cBhvr>
                                        <p:cTn id="11" dur="1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0179E-7 -2.59259E-6 L -0.00065 0.12338 L 0.00066 0.17223 L 0.00431 0.19213 L 0.0094 0.20116 L 0.01684 0.20764 L 0.02689 0.20556 L 0.03694 0.19005 L 0.04882 0.16227 L 0.06018 0.11783 L 0.06892 0.07547 L 0.0795 -0.00231 L 0.0795 0.15209 L 0.08146 0.18218 L 0.08459 0.19561 L 0.09085 0.2044 L 0.09895 0.20556 L 0.10834 0.19885 L 0.11709 0.18542 L 0.12597 0.16783 L 0.13223 0.14561 L 0.1428 0.10324 " pathEditMode="relative" ptsTypes="AAAAAAAAAAAAAAAAAAAAAA">
                                      <p:cBhvr>
                                        <p:cTn id="22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25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4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75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16982E-6 4.81481E-6 L 0.00366 -0.0044 L 0.00875 -0.00556 L 0.01306 -0.00556 L 0.01684 -0.00232 L 0.01932 0.00671 L 0.01815 0.02338 L 0.01436 0.04097 L 0.00745 0.05208 " pathEditMode="relative" ptsTypes="AAAAAAAAA">
                                      <p:cBhvr>
                                        <p:cTn id="41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8250"/>
                            </p:stCondLst>
                            <p:childTnLst>
                              <p:par>
                                <p:cTn id="4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9655061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624681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vi-VN" sz="28700" smtClean="0">
                <a:solidFill>
                  <a:srgbClr val="FF0000"/>
                </a:solidFill>
                <a:latin typeface="HP001 4 hàng" pitchFamily="34" charset="0"/>
              </a:rPr>
              <a:t>já⌐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50869" y="-18161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4347" y="-123825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47119" y="-9017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923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7043E-6 1.85185E-6 L 0.00678 -0.01852 L 0.01775 -0.03611 L 0.02714 -0.04259 L 0.03654 -0.04537 L 0.04385 -0.04259 L 0.05168 -0.03519 L 0.05638 -0.02593 L 0.05847 -0.01389 L 0.06055 -0.00185 L 0.06108 0.01666 L 0.06108 0.16204 L 0.06108 0.09444 L 0.06943 0.05185 L 0.0783 0.01666 L 0.0877 -0.01111 L 0.09762 -0.03148 L 0.10858 -0.04445 L 0.11589 -0.0463 L 0.12477 -0.0463 L 0.1326 -0.04167 L 0.13625 -0.03611 L 0.14043 -0.02685 L 0.14461 -0.00648 L 0.14565 0.01574 L 0.14565 0.16111 L 0.14722 0.08611 L 0.16131 0.03055 L 0.17071 0.00092 L 0.17958 -0.01945 L 0.19002 -0.03611 L 0.19994 -0.0463 L 0.21091 -0.04722 L 0.21926 -0.04167 L 0.22657 -0.03241 L 0.23074 -0.01574 L 0.23179 -0.00093 L 0.23179 0.10185 L 0.23388 0.13611 L 0.23805 0.14722 L 0.24432 0.15463 L 0.25267 0.1537 L 0.25998 0.14907 L 0.2699 0.13796 L 0.28138 0.11204 L 0.29183 0.075 L 0.29496 0.04722 L 0.299 0.0206 L 0.30853 -0.01019 L 0.31845 -0.02963 L 0.32576 -0.03704 L 0.33516 -0.04352 L 0.34194 -0.04537 L 0.35082 -0.04445 L 0.36074 -0.03796 L 0.36439 -0.03334 L 0.35343 -0.04259 L 0.34455 -0.04445 L 0.33463 -0.04259 C 0.33111 -0.04074 0.32772 -0.03889 0.32419 -0.03704 C 0.32367 -0.03681 0.32263 -0.03611 0.32263 -0.03588 L 0.31375 -0.02222 L 0.30801 -0.00926 L 0.3007 0.01759 L 0.29809 0.03426 L 0.29705 0.05926 L 0.29809 0.07963 L 0.30135 0.10046 L 0.30488 0.11574 L 0.31219 0.12963 L 0.32263 0.14259 L 0.33307 0.15185 L 0.34403 0.15278 L 0.35708 0.14629 L 0.36961 0.13148 L 0.37796 0.10092 L 0.38162 0.06018 L 0.3811 0.03241 L 0.37744 0.00555 L 0.37379 -0.01111 L 0.36909 -0.02222 L 0.36439 -0.03334 " pathEditMode="relative" rAng="0" ptsTypes="AAAAAAAAAAAAAAAAAAAAAAAAAAAAAAAAAAAAAAAAAAAAAAAAAAAAAAAAAAffAAAAAAAAAAAAAAAAAAAAAA">
                                      <p:cBhvr>
                                        <p:cTn id="11" dur="19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81" y="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3952E-7 -4.07407E-6 L -6.3952E-7 0.16806 L 0.00157 0.18056 L 0.00627 0.19584 L 0.01723 0.20417 L 0.02976 0.2 L 0.04307 0.17778 L 0.05952 0.12639 L 0.07674 0.05973 L 0.09319 -0.00277 L 0.09162 0.08056 L 0.09162 0.125 L 0.0924 0.16667 L 0.09632 0.18612 L 0.10337 0.19723 L 0.10872 0.20232 L 0.11981 0.20278 L 0.13391 0.19167 L 0.148 0.16667 L 0.16523 0.10834 L 0.17385 0.05139 L 0.17385 -0.00277 L 0.17385 0.38889 L 0.17071 0.43612 L 0.16523 0.47223 L 0.15662 0.50139 C 0.15375 0.50741 0.1514 0.51436 0.148 0.51945 C 0.14683 0.5213 0.14487 0.52037 0.14331 0.52084 C 0.14226 0.5213 0.14017 0.52223 0.14017 0.52246 L 0.13156 0.52639 L 0.12529 0.52084 L 0.11981 0.50556 L 0.11668 0.48473 L 0.11825 0.44723 L 0.12451 0.39028 L 0.13939 0.32362 L 0.15818 0.25973 L 0.19029 0.15417 L 0.20595 0.10139 " pathEditMode="relative" rAng="0" ptsTypes="AAAAAAAAAAAAAAAAAAAAAAAAAfffAAAAAAAAAAA">
                                      <p:cBhvr>
                                        <p:cTn id="22" dur="1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8" y="2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6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6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8146E-6 7.40741E-6 L -0.02767 0.04908 " pathEditMode="relative" ptsTypes="AA">
                                      <p:cBhvr>
                                        <p:cTn id="33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8750"/>
                            </p:stCondLst>
                            <p:childTnLst>
                              <p:par>
                                <p:cTn id="3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2" y="324167"/>
            <a:ext cx="10568307" cy="5619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836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436240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624681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vi-VN" sz="28700" smtClean="0">
                <a:solidFill>
                  <a:srgbClr val="FF0000"/>
                </a:solidFill>
                <a:latin typeface="HP001 4 hàng" pitchFamily="34" charset="0"/>
              </a:rPr>
              <a:t>jâ⌐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4347" y="-123825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4282" y="-9017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8719" y="-145415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77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8042E-6 1.48148E-6 L 0.00522 -0.01389 L 0.01201 -0.02686 L 0.02141 -0.03889 L 0.03029 -0.04445 L 0.03864 -0.0463 L 0.04387 -0.04445 L 0.05118 -0.03889 L 0.05744 -0.02778 L 0.06005 -0.01297 L 0.0611 0.00092 L 0.06162 0.01944 L 0.06162 0.16389 L 0.06267 0.09166 L 0.07311 0.03981 L 0.08199 0.01203 L 0.08878 -0.01019 L 0.09713 -0.02778 L 0.1081 -0.04167 L 0.11802 -0.04537 L 0.12794 -0.0426 L 0.13629 -0.03426 L 0.14099 -0.02223 L 0.14361 -0.00741 L 0.14622 0.01111 L 0.14622 0.16111 L 0.14674 0.09444 L 0.15457 0.05648 L 0.16815 0.00648 L 0.18068 -0.0213 L 0.19217 -0.03889 L 0.20314 -0.0463 L 0.21201 -0.0463 L 0.21932 -0.0426 L 0.22611 -0.03426 L 0.23081 -0.01852 L 0.2329 0.00277 L 0.2329 0.10555 L 0.23395 0.12963 L 0.23812 0.14722 L 0.24596 0.15463 L 0.25483 0.15463 L 0.26475 0.14537 L 0.27311 0.13333 L 0.28616 0.09629 L 0.29295 0.07407 L 0.29609 0.03981 L 0.3017 0.00833 L 0.31005 -0.01389 L 0.32063 -0.03241 L 0.33421 -0.04167 L 0.34622 -0.04537 L 0.35718 -0.04167 L 0.36345 -0.03426 L 0.35144 -0.04352 L 0.34361 -0.04537 L 0.33042 -0.03889 L 0.32154 -0.03334 L 0.3128 -0.01945 L 0.30549 -0.00278 L 0.30079 0.01203 L 0.29648 0.04074 L 0.29648 0.06759 L 0.30026 0.09352 L 0.30483 0.11018 L 0.31319 0.12963 L 0.32154 0.14259 L 0.33525 0.1537 L 0.34569 0.15463 L 0.35562 0.15 L 0.36606 0.13611 L 0.37494 0.11944 L 0.38173 0.09074 L 0.38381 0.07314 L 0.38381 0.04722 L 0.38173 0.01944 L 0.37807 -0.00278 L 0.37233 -0.0176 L 0.36345 -0.03611 " pathEditMode="relative" ptsTypes="AAAAAAAAAAAAAAAAAAAAAAAAAAAAAAAAAAAAAAAAAAAAAAAAAAAAAAAAAAAAAAAAAAAAAAAAAAAAAAA">
                                      <p:cBhvr>
                                        <p:cTn id="11" dur="2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5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3952E-7 -4.07407E-6 L -6.3952E-7 0.16806 L 0.00157 0.18056 L 0.00627 0.19584 L 0.01723 0.20417 L 0.02976 0.2 L 0.04307 0.17778 L 0.05952 0.12639 L 0.07674 0.05973 L 0.09319 -0.00277 L 0.09162 0.08056 L 0.09162 0.125 L 0.0924 0.16667 L 0.09632 0.18612 L 0.10337 0.19723 L 0.10872 0.20232 L 0.11981 0.20278 L 0.13391 0.19167 L 0.148 0.16667 L 0.16523 0.10834 L 0.17385 0.05139 L 0.17385 -0.00277 L 0.17385 0.38889 L 0.17071 0.43612 L 0.16523 0.47223 L 0.15662 0.50139 C 0.15375 0.50741 0.1514 0.51436 0.148 0.51945 C 0.14683 0.5213 0.14487 0.52037 0.14331 0.52084 C 0.14226 0.5213 0.14017 0.52223 0.14017 0.52246 L 0.13156 0.52639 L 0.12529 0.52084 L 0.11981 0.50556 L 0.11668 0.48473 L 0.11825 0.44723 L 0.12451 0.39028 L 0.13939 0.32362 L 0.15818 0.25973 L 0.19029 0.15417 L 0.20595 0.10139 " pathEditMode="relative" rAng="0" ptsTypes="AAAAAAAAAAAAAAAAAAAAAAAAAfffAAAAAAAAAAA">
                                      <p:cBhvr>
                                        <p:cTn id="23" dur="1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8" y="2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6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3211E-6 3.33333E-6 L 0.00731 -0.00741 L 0.01671 -0.01759 L 0.02297 -0.02778 L 0.02663 -0.03519 L 0.0329 -0.02222 L 0.03968 -0.01204 L 0.05169 3.33333E-6 " pathEditMode="relative" ptsTypes="AAAAAAAA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9500"/>
                            </p:stCondLst>
                            <p:childTnLst>
                              <p:par>
                                <p:cTn id="37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29795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18269" y="3124199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 smtClean="0">
                <a:solidFill>
                  <a:srgbClr val="FF0000"/>
                </a:solidFill>
                <a:latin typeface="HP001 4 hàng" pitchFamily="34" charset="0"/>
              </a:rPr>
              <a:t>ai 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31781" y="3124200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 smtClean="0">
                <a:solidFill>
                  <a:srgbClr val="FF0000"/>
                </a:solidFill>
                <a:latin typeface="HP001 4 hàng" pitchFamily="34" charset="0"/>
              </a:rPr>
              <a:t>a⌐ 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63915" y="3124201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â</a:t>
            </a:r>
            <a:r>
              <a:rPr lang="en-US" sz="18000" smtClean="0">
                <a:solidFill>
                  <a:srgbClr val="FF0000"/>
                </a:solidFill>
                <a:latin typeface="HP001 4 hàng" pitchFamily="34" charset="0"/>
              </a:rPr>
              <a:t>⌐ 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831092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75205" y="3126898"/>
            <a:ext cx="112776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18000" smtClean="0">
                <a:solidFill>
                  <a:srgbClr val="FF0000"/>
                </a:solidFill>
                <a:latin typeface="HP001 4H"/>
                <a:ea typeface="HP001 4H"/>
              </a:rPr>
              <a:t>ε</a:t>
            </a:r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ùm </a:t>
            </a:r>
            <a:r>
              <a:rPr lang="en-US" sz="18000" smtClean="0">
                <a:solidFill>
                  <a:srgbClr val="FF0000"/>
                </a:solidFill>
                <a:latin typeface="HP001 4H"/>
                <a:ea typeface="HP001 4H"/>
              </a:rPr>
              <a:t>ȩải 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76852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338019" y="3126898"/>
            <a:ext cx="113387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 đám jây 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00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2" t="25595" r="32399" b="35516"/>
          <a:stretch/>
        </p:blipFill>
        <p:spPr bwMode="auto">
          <a:xfrm>
            <a:off x="1354991" y="677636"/>
            <a:ext cx="9221728" cy="5208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 txBox="1">
            <a:spLocks/>
          </p:cNvSpPr>
          <p:nvPr/>
        </p:nvSpPr>
        <p:spPr>
          <a:xfrm>
            <a:off x="5739913" y="2408237"/>
            <a:ext cx="65132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smtClean="0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  <a:endParaRPr lang="en-US" sz="9600" b="1">
              <a:solidFill>
                <a:srgbClr val="0070C0"/>
              </a:solidFill>
              <a:latin typeface="DomCasual" pitchFamily="18" charset="0"/>
              <a:ea typeface="DomCasual" pitchFamily="18" charset="0"/>
              <a:cs typeface="DomCasua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95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362" y="203422"/>
            <a:ext cx="6745115" cy="341161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  <a:endParaRPr lang="en-US" sz="44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47650" y="44958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Nai con nhìn thấy con gì bé nhỏ, thân đầy gai nhọn trên bãi cỏ. Nó chạy về nhà, hổn hển kể cho mẹ nghe. Nai mẹ tủm tỉm: “Bạn nhím đấy, con ạ”.</a:t>
            </a:r>
          </a:p>
        </p:txBody>
      </p:sp>
      <p:sp>
        <p:nvSpPr>
          <p:cNvPr id="12" name="Oval 11"/>
          <p:cNvSpPr/>
          <p:nvPr/>
        </p:nvSpPr>
        <p:spPr>
          <a:xfrm>
            <a:off x="1192546" y="4127600"/>
            <a:ext cx="457200" cy="2743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  <a:endParaRPr lang="en-US" sz="20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404519" y="4961376"/>
            <a:ext cx="457200" cy="2743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  <a:endParaRPr lang="en-US" sz="20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490119" y="5532177"/>
            <a:ext cx="457200" cy="2743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  <a:endParaRPr lang="en-US" sz="20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43532" y="450400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 con nhìn thấy con gì bé nhỏ, thân đầy gai nhọn trên bãi cỏ. </a:t>
            </a:r>
            <a:r>
              <a:rPr lang="en-US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 chạy về nhà, hổn hển kể cho mẹ nghe. 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 mẹ tủm tỉm: “Bạn nhím đấy, con ạ”.</a:t>
            </a:r>
          </a:p>
        </p:txBody>
      </p: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2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106" y="374819"/>
            <a:ext cx="7419626" cy="375278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  <a:endParaRPr lang="en-US" sz="44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47650" y="44958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Nai con nhìn thấy con gì bé nhỏ, thân đầy gai nhọn trên bãi cỏ. Nó chạy về nhà, hổn hển kể cho mẹ nghe. Nai mẹ tủm tỉm: “Bạn nhím đấy, con ạ”.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47515" y="44958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</a:t>
            </a:r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nhìn </a:t>
            </a:r>
            <a:r>
              <a:rPr lang="en-US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gì bé nhỏ, thân </a:t>
            </a:r>
            <a:r>
              <a:rPr lang="en-US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</a:t>
            </a:r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gai</a:t>
            </a:r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nhọn trên </a:t>
            </a:r>
            <a:r>
              <a:rPr lang="en-US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bãi</a:t>
            </a:r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cỏ. Nó </a:t>
            </a:r>
            <a:r>
              <a:rPr lang="en-US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chạy</a:t>
            </a:r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về nhà, hổn hển kể cho mẹ nghe. </a:t>
            </a:r>
            <a:r>
              <a:rPr lang="en-US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</a:t>
            </a:r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mẹ tủm tỉm: “Bạn nhím </a:t>
            </a:r>
            <a:r>
              <a:rPr lang="en-US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đấy</a:t>
            </a:r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con ạ”.</a:t>
            </a:r>
          </a:p>
        </p:txBody>
      </p:sp>
    </p:spTree>
    <p:extLst>
      <p:ext uri="{BB962C8B-B14F-4D97-AF65-F5344CB8AC3E}">
        <p14:creationId xmlns:p14="http://schemas.microsoft.com/office/powerpoint/2010/main" val="2114798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10203" y="1105961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813719" y="3393468"/>
            <a:ext cx="4485704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 gai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98084" y="3386211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chạy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44003" y="1105961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bãi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454003" y="1105961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đấy</a:t>
            </a:r>
          </a:p>
        </p:txBody>
      </p:sp>
    </p:spTree>
    <p:extLst>
      <p:ext uri="{BB962C8B-B14F-4D97-AF65-F5344CB8AC3E}">
        <p14:creationId xmlns:p14="http://schemas.microsoft.com/office/powerpoint/2010/main" val="166165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️⃣ Bộ 30+ hình nền hươu nai rừng ngây thơ đẹp nhất ™ WikiLaptop.co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1"/>
          <a:stretch/>
        </p:blipFill>
        <p:spPr bwMode="auto">
          <a:xfrm>
            <a:off x="5623719" y="2667000"/>
            <a:ext cx="6215595" cy="386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ikilaptop.com/wp-content/uploads/2021/01/1610481525_394_Bo-30-hinh-nen-huou-nai-rung-ngay-tho-dep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25"/>
          <a:stretch/>
        </p:blipFill>
        <p:spPr bwMode="auto">
          <a:xfrm>
            <a:off x="327366" y="381000"/>
            <a:ext cx="6173105" cy="375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80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0"/>
          <a:stretch/>
        </p:blipFill>
        <p:spPr bwMode="auto">
          <a:xfrm>
            <a:off x="3261519" y="1295400"/>
            <a:ext cx="6143601" cy="3392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284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iệu ứng con nhím và nghệ thuật giữ khoảng cách trong các mối quan hệ -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5" r="6461"/>
          <a:stretch/>
        </p:blipFill>
        <p:spPr bwMode="auto">
          <a:xfrm>
            <a:off x="202893" y="210457"/>
            <a:ext cx="6030426" cy="388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hững trận chiến hung dữ nhất thế giới động vật - vozForum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723" y="2743200"/>
            <a:ext cx="5825247" cy="388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75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250712" y="9906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Nai con nhìn thấy con gì bé nhỏ, thân đầy gai nhọn trên bãi cỏ. Nó chạy về nhà, hổn hển kể cho mẹ nghe. Nai mẹ tủm tỉm: “Bạn nhím đấy, con ạ”.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37388" y="5358426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loài vật nào xuất hiện trong bài?</a:t>
            </a:r>
            <a:endParaRPr lang="en-US"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>
            <a:off x="1257052" y="1295400"/>
            <a:ext cx="9324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5373435" y="3505200"/>
            <a:ext cx="1398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49"/>
          <p:cNvSpPr/>
          <p:nvPr/>
        </p:nvSpPr>
        <p:spPr>
          <a:xfrm>
            <a:off x="63929" y="5358426"/>
            <a:ext cx="12024519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 nhìn thấy một con vật trông như thế nào?</a:t>
            </a:r>
            <a:endParaRPr lang="en-US"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9433719" y="1295400"/>
            <a:ext cx="2133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409154" y="2075166"/>
            <a:ext cx="52907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ounded Rectangle 55"/>
          <p:cNvSpPr/>
          <p:nvPr/>
        </p:nvSpPr>
        <p:spPr>
          <a:xfrm>
            <a:off x="63929" y="5358426"/>
            <a:ext cx="12024519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 con đã làm gì tiếp theo?</a:t>
            </a:r>
            <a:endParaRPr lang="en-US"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9433719" y="2071537"/>
            <a:ext cx="2277552" cy="36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433671" y="2743200"/>
            <a:ext cx="99144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ounded Rectangle 60"/>
          <p:cNvSpPr/>
          <p:nvPr/>
        </p:nvSpPr>
        <p:spPr>
          <a:xfrm>
            <a:off x="63929" y="5358426"/>
            <a:ext cx="12024519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thử đoán xem nai con sẽ nói gì với mẹ?</a:t>
            </a:r>
            <a:endParaRPr lang="en-US"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63929" y="5358426"/>
            <a:ext cx="12024519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 mẹ nói gì với con?</a:t>
            </a:r>
            <a:endParaRPr lang="en-US"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63" name="Straight Connector 62"/>
          <p:cNvCxnSpPr/>
          <p:nvPr/>
        </p:nvCxnSpPr>
        <p:spPr>
          <a:xfrm>
            <a:off x="3780405" y="3657600"/>
            <a:ext cx="61834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650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0" grpId="0" animBg="1"/>
      <p:bldP spid="56" grpId="0" animBg="1"/>
      <p:bldP spid="61" grpId="0" animBg="1"/>
      <p:bldP spid="6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512465" y="4159467"/>
            <a:ext cx="4987636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ám mây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720815" y="4159467"/>
            <a:ext cx="45027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máy cày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460044" y="4159466"/>
            <a:ext cx="476684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chùm vải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71" y="2874238"/>
            <a:ext cx="11106728" cy="1613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47650" y="476506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Nai con nhìn thấy con gì bé nhỏ, thân đầy gai nhọn trên bãi cỏ. Nó chạy về nhà, hổn hển kể cho mẹ nghe. Nai mẹ tủm tỉm: “Bạn nhím đấy, con ạ”.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432" y="-230132"/>
            <a:ext cx="5515102" cy="3833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3715209" y="914400"/>
            <a:ext cx="473142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 lỗi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533" y="1871726"/>
            <a:ext cx="7500772" cy="498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9" y="1981200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"/>
          <p:cNvSpPr txBox="1">
            <a:spLocks/>
          </p:cNvSpPr>
          <p:nvPr/>
        </p:nvSpPr>
        <p:spPr>
          <a:xfrm>
            <a:off x="940565" y="3671455"/>
            <a:ext cx="2606832" cy="11180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6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in</a:t>
            </a:r>
            <a:endParaRPr lang="vi-VN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2"/>
          <p:cNvSpPr txBox="1">
            <a:spLocks/>
          </p:cNvSpPr>
          <p:nvPr/>
        </p:nvSpPr>
        <p:spPr>
          <a:xfrm>
            <a:off x="940724" y="2239332"/>
            <a:ext cx="2606832" cy="11180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6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ây</a:t>
            </a:r>
            <a:endParaRPr lang="vi-VN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4"/>
          <p:cNvSpPr txBox="1">
            <a:spLocks/>
          </p:cNvSpPr>
          <p:nvPr/>
        </p:nvSpPr>
        <p:spPr>
          <a:xfrm>
            <a:off x="4594719" y="3718686"/>
            <a:ext cx="2606832" cy="11180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6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ay</a:t>
            </a:r>
            <a:endParaRPr lang="vi-VN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5"/>
          <p:cNvSpPr txBox="1">
            <a:spLocks/>
          </p:cNvSpPr>
          <p:nvPr/>
        </p:nvSpPr>
        <p:spPr>
          <a:xfrm>
            <a:off x="4589668" y="2209800"/>
            <a:ext cx="2606832" cy="11180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6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  <a:endParaRPr lang="vi-VN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8"/>
          <p:cNvSpPr txBox="1">
            <a:spLocks/>
          </p:cNvSpPr>
          <p:nvPr/>
        </p:nvSpPr>
        <p:spPr>
          <a:xfrm>
            <a:off x="8252319" y="3657600"/>
            <a:ext cx="2606832" cy="11180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6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  <a:endParaRPr lang="vi-VN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9"/>
          <p:cNvSpPr txBox="1">
            <a:spLocks/>
          </p:cNvSpPr>
          <p:nvPr/>
        </p:nvSpPr>
        <p:spPr>
          <a:xfrm>
            <a:off x="8273427" y="2273950"/>
            <a:ext cx="2606832" cy="11180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6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am</a:t>
            </a:r>
            <a:endParaRPr lang="vi-VN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" t="18959" r="50000" b="26434"/>
          <a:stretch/>
        </p:blipFill>
        <p:spPr>
          <a:xfrm>
            <a:off x="3463220" y="2514666"/>
            <a:ext cx="675409" cy="6664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0" t="17086" r="5764" b="28307"/>
          <a:stretch/>
        </p:blipFill>
        <p:spPr>
          <a:xfrm>
            <a:off x="3441953" y="3897228"/>
            <a:ext cx="675409" cy="6664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" t="18959" r="50000" b="26434"/>
          <a:stretch/>
        </p:blipFill>
        <p:spPr>
          <a:xfrm>
            <a:off x="7122215" y="3958314"/>
            <a:ext cx="675409" cy="66649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" t="18959" r="50000" b="26434"/>
          <a:stretch/>
        </p:blipFill>
        <p:spPr>
          <a:xfrm>
            <a:off x="10779293" y="3946789"/>
            <a:ext cx="675409" cy="6664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0" t="17086" r="5764" b="28307"/>
          <a:stretch/>
        </p:blipFill>
        <p:spPr>
          <a:xfrm>
            <a:off x="7131347" y="2421718"/>
            <a:ext cx="675409" cy="66649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0" t="17086" r="5764" b="28307"/>
          <a:stretch/>
        </p:blipFill>
        <p:spPr>
          <a:xfrm>
            <a:off x="10771265" y="2485868"/>
            <a:ext cx="675409" cy="666497"/>
          </a:xfrm>
          <a:prstGeom prst="rect">
            <a:avLst/>
          </a:prstGeom>
        </p:spPr>
      </p:pic>
      <p:sp>
        <p:nvSpPr>
          <p:cNvPr id="23" name="1"/>
          <p:cNvSpPr txBox="1">
            <a:spLocks/>
          </p:cNvSpPr>
          <p:nvPr/>
        </p:nvSpPr>
        <p:spPr>
          <a:xfrm>
            <a:off x="4619273" y="5237658"/>
            <a:ext cx="2606832" cy="11180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6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trùm</a:t>
            </a:r>
            <a:endParaRPr lang="vi-VN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4"/>
          <p:cNvSpPr txBox="1">
            <a:spLocks/>
          </p:cNvSpPr>
          <p:nvPr/>
        </p:nvSpPr>
        <p:spPr>
          <a:xfrm>
            <a:off x="8273427" y="5284889"/>
            <a:ext cx="2606832" cy="11180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6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endParaRPr lang="vi-VN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0" t="17086" r="5764" b="28307"/>
          <a:stretch/>
        </p:blipFill>
        <p:spPr>
          <a:xfrm>
            <a:off x="7120661" y="5463431"/>
            <a:ext cx="675409" cy="66649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" t="18959" r="50000" b="26434"/>
          <a:stretch/>
        </p:blipFill>
        <p:spPr>
          <a:xfrm>
            <a:off x="10800923" y="5524517"/>
            <a:ext cx="675409" cy="666497"/>
          </a:xfrm>
          <a:prstGeom prst="rect">
            <a:avLst/>
          </a:prstGeom>
        </p:spPr>
      </p:pic>
      <p:sp>
        <p:nvSpPr>
          <p:cNvPr id="27" name="9"/>
          <p:cNvSpPr txBox="1">
            <a:spLocks/>
          </p:cNvSpPr>
          <p:nvPr/>
        </p:nvSpPr>
        <p:spPr>
          <a:xfrm>
            <a:off x="954903" y="5228166"/>
            <a:ext cx="2606832" cy="11180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6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xóm</a:t>
            </a:r>
            <a:endParaRPr lang="vi-VN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0" t="17086" r="5764" b="28307"/>
          <a:stretch/>
        </p:blipFill>
        <p:spPr>
          <a:xfrm>
            <a:off x="3452741" y="5440084"/>
            <a:ext cx="675409" cy="666497"/>
          </a:xfrm>
          <a:prstGeom prst="rect">
            <a:avLst/>
          </a:prstGeom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246023" y="563536"/>
            <a:ext cx="11643519" cy="1346860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vần hoặc tiếng chứa vần em vừa học.</a:t>
            </a:r>
          </a:p>
        </p:txBody>
      </p:sp>
    </p:spTree>
    <p:extLst>
      <p:ext uri="{BB962C8B-B14F-4D97-AF65-F5344CB8AC3E}">
        <p14:creationId xmlns:p14="http://schemas.microsoft.com/office/powerpoint/2010/main" val="269102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18233" y="1752600"/>
            <a:ext cx="7906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smtClean="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  <a:endParaRPr lang="en-US" sz="9600">
              <a:latin typeface="Bandit" pitchFamily="18" charset="0"/>
              <a:ea typeface="Bandit" pitchFamily="18" charset="0"/>
              <a:cs typeface="Bandi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53" y="386334"/>
            <a:ext cx="6085332" cy="6085332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086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196387" y="1504741"/>
            <a:ext cx="3589586" cy="87379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tem thư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514680" y="3171094"/>
            <a:ext cx="4953000" cy="87379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thềm nhà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728041" y="4787838"/>
            <a:ext cx="4534215" cy="87379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tủm tỉm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77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70668" y="1676400"/>
            <a:ext cx="11540331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Chim ri cần cù tìm cỏ khô về làm tổ. Đêm qua, nó bị ốm. </a:t>
            </a:r>
          </a:p>
        </p:txBody>
      </p:sp>
    </p:spTree>
    <p:extLst>
      <p:ext uri="{BB962C8B-B14F-4D97-AF65-F5344CB8AC3E}">
        <p14:creationId xmlns:p14="http://schemas.microsoft.com/office/powerpoint/2010/main" val="404594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70668" y="1676400"/>
            <a:ext cx="11540331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 sẻ và chim sơn ca đến thăm, </a:t>
            </a:r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đem </a:t>
            </a:r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 </a:t>
            </a:r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 túm rơm. Chim ri cảm ơn sẻ và sơn ca.</a:t>
            </a:r>
          </a:p>
        </p:txBody>
      </p:sp>
    </p:spTree>
    <p:extLst>
      <p:ext uri="{BB962C8B-B14F-4D97-AF65-F5344CB8AC3E}">
        <p14:creationId xmlns:p14="http://schemas.microsoft.com/office/powerpoint/2010/main" val="400302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7193" y="228600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556"/>
          <a:stretch/>
        </p:blipFill>
        <p:spPr>
          <a:xfrm>
            <a:off x="1204119" y="1201437"/>
            <a:ext cx="10058400" cy="4317756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2650500" y="5562600"/>
            <a:ext cx="7165638" cy="122441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 bạn thi nhảy dây.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650500" y="5562600"/>
            <a:ext cx="7165638" cy="122441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6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bạn thi nh</a:t>
            </a:r>
            <a:r>
              <a:rPr lang="en-US" sz="6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ay</a:t>
            </a:r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d</a:t>
            </a:r>
            <a:r>
              <a:rPr lang="en-US" sz="6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ây</a:t>
            </a:r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2131</TotalTime>
  <Words>329</Words>
  <Application>Microsoft Office PowerPoint</Application>
  <PresentationFormat>Custom</PresentationFormat>
  <Paragraphs>148</Paragraphs>
  <Slides>46</Slides>
  <Notes>18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316</cp:revision>
  <dcterms:created xsi:type="dcterms:W3CDTF">2021-05-08T14:00:55Z</dcterms:created>
  <dcterms:modified xsi:type="dcterms:W3CDTF">2021-11-07T15:21:16Z</dcterms:modified>
</cp:coreProperties>
</file>